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4" r:id="rId7"/>
    <p:sldId id="266" r:id="rId8"/>
    <p:sldId id="268" r:id="rId9"/>
    <p:sldId id="260" r:id="rId10"/>
    <p:sldId id="269" r:id="rId11"/>
    <p:sldId id="270" r:id="rId12"/>
    <p:sldId id="271" r:id="rId13"/>
    <p:sldId id="263" r:id="rId14"/>
    <p:sldId id="272" r:id="rId15"/>
    <p:sldId id="275" r:id="rId16"/>
    <p:sldId id="273" r:id="rId17"/>
    <p:sldId id="274" r:id="rId18"/>
    <p:sldId id="262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50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7DD3-49FB-5FEE-2C7A-9FF00A6B5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404113E-6CB2-2C47-7BB8-E3C3B41EEA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F67DAD-69DD-A30D-3B53-7981D6963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49717-92D0-4D7C-A78D-C8172056F8C5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722296-304C-89DE-0778-95BC680F3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0B744-24EA-80E3-00FE-0FD9EF429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4975-3AB5-49BD-ABAB-26D515F05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963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2C253-6130-5F87-AED8-80BC878BF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9251E21-7096-30D4-B9D6-C0F39043F3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FCE5C6-BB1B-C467-DE68-B6FF11842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49717-92D0-4D7C-A78D-C8172056F8C5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8BDE26-55FF-76E2-28F4-6FB927F9C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ABA782-00DA-EBE6-FD16-36FFC3091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4975-3AB5-49BD-ABAB-26D515F05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208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3E38675-731A-98B6-2ABB-FCAEE8A3E3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1D4628-59E7-C6C4-2E05-0D6D5C4365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1FAD00-1584-C3BF-6F96-51C3B407F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49717-92D0-4D7C-A78D-C8172056F8C5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2046F9-DAEF-8D05-B7E0-4AE43D509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6AFE4B-7459-A9C8-4503-D3033C2D1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4975-3AB5-49BD-ABAB-26D515F05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448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A13462-AE11-817D-3232-6D8AB5C3E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44D688-9BFC-BCD6-EB87-E4363498A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F4D287-E35F-2045-F107-FD7C1FF02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49717-92D0-4D7C-A78D-C8172056F8C5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E5981A-F866-0472-46F3-89BC3FC9E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4FF61F-5D80-0A1A-D302-F2EF6E713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4975-3AB5-49BD-ABAB-26D515F05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201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E25D97-9E74-17B2-CC63-A06C6BD8E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EE39DB-54E1-AD98-58F5-D5F673DD0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2B7CB8-41EC-F908-D556-92B52F4BE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49717-92D0-4D7C-A78D-C8172056F8C5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99938E-EC00-8623-BB67-08E5B097C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8D2820-7753-BB46-F057-9F5AFACED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4975-3AB5-49BD-ABAB-26D515F05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213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B9B21-EA10-1DDF-972B-6AA5F1361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A45703-0F9C-2FE7-869A-777314FDF3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DB4FDC-0BB3-8471-EE9D-313012C61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E5F87A-F81D-A1D5-7BE9-CFBDC9E5D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49717-92D0-4D7C-A78D-C8172056F8C5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58C2AF-BC94-E669-74B3-7812ECD57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D178F2-25B5-01C0-55C5-D1BAB78B3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4975-3AB5-49BD-ABAB-26D515F05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614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455A0-019A-A82A-4682-749813B6D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D1CB6E-A8CE-28D4-9D23-63766C146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892A70-BE5B-3DA4-1288-4BBA8A4EE3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83A65A-DC4F-C8F0-E958-E7628B8611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E74588-7D15-2638-BF86-35F373E48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9918332-D291-312B-CF3A-FB7C87B90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49717-92D0-4D7C-A78D-C8172056F8C5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69ABF5B-F109-7842-725D-B14AE383C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059F150-A5AF-25CA-DDED-B19D4CCD3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4975-3AB5-49BD-ABAB-26D515F05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368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0601C1-A15E-5956-58D0-9D99EDBA3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1B06C2-9A62-9B30-BDF6-10EDDC5D6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49717-92D0-4D7C-A78D-C8172056F8C5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5ADF6D-49A7-4AA6-8E72-A9E5EA616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B55EF4-8A06-8B92-8152-D764C1D1E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4975-3AB5-49BD-ABAB-26D515F05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818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4AC61E-D66B-A330-E5D7-75004DD49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49717-92D0-4D7C-A78D-C8172056F8C5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8FC8E7B-AED2-577B-8E11-AAE3B65E7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00AEEE-146E-6D6E-5C66-BCF7B378E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4975-3AB5-49BD-ABAB-26D515F05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333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2395E4-852A-EB1F-49A3-B81E64899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0252C5-CE6F-FCB2-A132-9A5467199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EAC8F-A524-0C6E-BF2E-327399364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D58B95-E6D7-E1A5-3BAC-E6AA87049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49717-92D0-4D7C-A78D-C8172056F8C5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4F584F-23F9-2E1B-BD61-297D2B25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BF3C01-D5EA-8684-AF5B-613C9BCEC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4975-3AB5-49BD-ABAB-26D515F05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916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B95CEA-EDA7-024C-FC27-0CCD7C192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74B52E1-D34D-512F-B5CF-75D996F534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C101BF-02A4-F575-F753-6A463D582B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E43637-4328-B86D-EC8B-3877252E2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49717-92D0-4D7C-A78D-C8172056F8C5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FAFE46-741A-A1FD-FBAE-C7622DB7E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DF5E88-376A-C158-9B3A-45C6FC987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4975-3AB5-49BD-ABAB-26D515F05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554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1A88349-7A1E-7D53-DBBC-03E269038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64D2F3-39BB-942E-6626-A23AB7123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B6B837-170F-87B6-4945-B73700BC1F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49717-92D0-4D7C-A78D-C8172056F8C5}" type="datetimeFigureOut">
              <a:rPr lang="ko-KR" altLang="en-US" smtClean="0"/>
              <a:t>2023-10-31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0E7412-61F6-6F84-3F51-E604079149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D498C5-E8E2-F0FD-B276-34397A53F3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444975-3AB5-49BD-ABAB-26D515F05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242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72CCCD-FAFA-3DF6-0386-6C7D1A4600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WHISKEY</a:t>
            </a:r>
            <a:br>
              <a:rPr lang="en-US" altLang="ko-KR" dirty="0"/>
            </a:br>
            <a:r>
              <a:rPr lang="en-US" altLang="ko-KR" sz="6000" b="1" dirty="0" err="1">
                <a:latin typeface="Broadcast Matter" pitchFamily="2" charset="0"/>
              </a:rPr>
              <a:t>WhIsKey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6DD4E71-E418-02E8-6499-53AE78C32D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Where is her ‘Key’</a:t>
            </a:r>
          </a:p>
          <a:p>
            <a:r>
              <a:rPr lang="en-US" altLang="ko-KR" dirty="0"/>
              <a:t>[ </a:t>
            </a:r>
            <a:r>
              <a:rPr lang="ko-KR" altLang="en-US" dirty="0"/>
              <a:t>그녀는 어디에 있나요 </a:t>
            </a:r>
            <a:r>
              <a:rPr lang="en-US" altLang="ko-KR" dirty="0"/>
              <a:t>‘</a:t>
            </a:r>
            <a:r>
              <a:rPr lang="ko-KR" altLang="en-US" dirty="0"/>
              <a:t>키</a:t>
            </a:r>
            <a:r>
              <a:rPr lang="en-US" altLang="ko-KR" dirty="0"/>
              <a:t>‘.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3931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3677DA-265A-E242-BDB3-A8526D220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252208" cy="880844"/>
          </a:xfrm>
        </p:spPr>
        <p:txBody>
          <a:bodyPr/>
          <a:lstStyle/>
          <a:p>
            <a:r>
              <a:rPr lang="ko-KR" altLang="en-US" dirty="0"/>
              <a:t>주요 캐릭터 및 배경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E5F2E2F-13D7-1AB6-3E52-314F93C339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877629"/>
              </p:ext>
            </p:extLst>
          </p:nvPr>
        </p:nvGraphicFramePr>
        <p:xfrm>
          <a:off x="268564" y="803556"/>
          <a:ext cx="9967288" cy="567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959">
                  <a:extLst>
                    <a:ext uri="{9D8B030D-6E8A-4147-A177-3AD203B41FA5}">
                      <a16:colId xmlns:a16="http://schemas.microsoft.com/office/drawing/2014/main" val="2377643302"/>
                    </a:ext>
                  </a:extLst>
                </a:gridCol>
                <a:gridCol w="4315339">
                  <a:extLst>
                    <a:ext uri="{9D8B030D-6E8A-4147-A177-3AD203B41FA5}">
                      <a16:colId xmlns:a16="http://schemas.microsoft.com/office/drawing/2014/main" val="3149094034"/>
                    </a:ext>
                  </a:extLst>
                </a:gridCol>
                <a:gridCol w="4425990">
                  <a:extLst>
                    <a:ext uri="{9D8B030D-6E8A-4147-A177-3AD203B41FA5}">
                      <a16:colId xmlns:a16="http://schemas.microsoft.com/office/drawing/2014/main" val="128771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등장인물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소개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성격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97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기계성의 주인 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(Normal END)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“Key”</a:t>
                      </a:r>
                      <a:r>
                        <a:rPr lang="ko-KR" altLang="en-US" sz="1400" dirty="0"/>
                        <a:t>가 가상으로 만들어낸 인물로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성을 고치는 대신 평생 놀고 먹을만한 돈과 명예를 주인공에게 약속한다</a:t>
                      </a:r>
                      <a:r>
                        <a:rPr lang="en-US" altLang="ko-KR" sz="1400" dirty="0"/>
                        <a:t>. </a:t>
                      </a:r>
                      <a:r>
                        <a:rPr lang="ko-KR" altLang="en-US" sz="1400" dirty="0"/>
                        <a:t>어쩌면 기계성의 주인이 곧 완전하게 성공한 자신의 </a:t>
                      </a:r>
                      <a:r>
                        <a:rPr lang="en-US" altLang="ko-KR" sz="1400" dirty="0"/>
                        <a:t>“</a:t>
                      </a:r>
                      <a:r>
                        <a:rPr lang="ko-KR" altLang="en-US" sz="1400" dirty="0"/>
                        <a:t>기계공장</a:t>
                      </a:r>
                      <a:r>
                        <a:rPr lang="en-US" altLang="ko-KR" sz="1400" dirty="0"/>
                        <a:t>＂</a:t>
                      </a:r>
                      <a:r>
                        <a:rPr lang="ko-KR" altLang="en-US" sz="1400" dirty="0"/>
                        <a:t>일 것이다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태생이 게으르고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권력을 남용하여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자신의 이익을 증가시키고 다른 사람들을 무시하거나 억압하는 행동을 함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975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사장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남을 부리는 것에 한치의 망설임도 없으며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자신의 목표를 위해서는 피도 눈물도 없는 인간 </a:t>
                      </a:r>
                      <a:r>
                        <a:rPr lang="ko-KR" altLang="en-US" sz="1400" dirty="0" err="1"/>
                        <a:t>말종인</a:t>
                      </a:r>
                      <a:r>
                        <a:rPr lang="ko-KR" altLang="en-US" sz="1400" dirty="0"/>
                        <a:t> 사람이다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태생이 게으르고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권력을 남용하여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자신의 이익을 증가시키고 다른 사람들을 무시하거나 억압하는 행동을 함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34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의사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자신의 직무에 충실한 사람이다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905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Key</a:t>
                      </a:r>
                    </a:p>
                    <a:p>
                      <a:pPr latinLnBrk="1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사고 직후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어느 새 부터 돈에 눈이 돌아가며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자신의 욕심으로 사람을 마구 부려먹고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몇몇 자재를 빼 먹는 등의 행동을 하면서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결국 공장은 재구실을 할 수 없을 정도가 되었고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예전부터 그와 함께 했던 동료들도 질색하며 그에게서 등을 돌렸다</a:t>
                      </a:r>
                      <a:r>
                        <a:rPr lang="en-US" altLang="ko-KR" sz="1400" dirty="0"/>
                        <a:t>. </a:t>
                      </a:r>
                    </a:p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최근 거리를 두고 지냈던 </a:t>
                      </a:r>
                      <a:r>
                        <a:rPr lang="ko-KR" altLang="en-US" sz="1400" dirty="0" err="1"/>
                        <a:t>딸과도</a:t>
                      </a:r>
                      <a:r>
                        <a:rPr lang="ko-KR" altLang="en-US" sz="1400" dirty="0"/>
                        <a:t> 결국 등을 돌리게 되었다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욕심에 눈이 멀어 자기 사람들을 밀어내고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무시하는 경향이 있다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화를 약간 못 참아내는 성격이다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274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Key</a:t>
                      </a:r>
                    </a:p>
                    <a:p>
                      <a:pPr latinLnBrk="1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사고 전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시장의 여러 더러운 요구들이 지나갔지만 꿋꿋이 이겨내고 공장을 운영해 감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자신의 사람들을 엄청 챙기고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가족에 대한 애정이 엄청난 사람이다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485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Key</a:t>
                      </a:r>
                    </a:p>
                    <a:p>
                      <a:pPr latinLnBrk="1"/>
                      <a:r>
                        <a:rPr lang="en-US" altLang="ko-KR" sz="1400" dirty="0"/>
                        <a:t>(True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END)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마침내 본인이 부정하던 현실의 문을 다시 열고 세상을 바라보기 시작한다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매사에 긍정적이도록 노력하고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본인의 실수를 만회하려고 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잃었던 것들을 되찾기 위해서 엄청 노력하고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이제는 다시 자신의 사람들을 챙기는 사람이다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727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0878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987D4-A55A-F8D7-111E-A35A8B159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25" y="79899"/>
            <a:ext cx="10515600" cy="1325563"/>
          </a:xfrm>
        </p:spPr>
        <p:txBody>
          <a:bodyPr/>
          <a:lstStyle/>
          <a:p>
            <a:r>
              <a:rPr lang="ko-KR" altLang="en-US" dirty="0"/>
              <a:t>그래픽 </a:t>
            </a:r>
            <a:r>
              <a:rPr lang="en-US" altLang="ko-KR" dirty="0"/>
              <a:t>(</a:t>
            </a:r>
            <a:r>
              <a:rPr lang="ko-KR" altLang="en-US" dirty="0"/>
              <a:t>연출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3" name="내용 개체 틀 12" descr="그림, 일러스트레이션, 클립아트, 인간의 얼굴이(가) 표시된 사진&#10;&#10;자동 생성된 설명">
            <a:extLst>
              <a:ext uri="{FF2B5EF4-FFF2-40B4-BE49-F238E27FC236}">
                <a16:creationId xmlns:a16="http://schemas.microsoft.com/office/drawing/2014/main" id="{AF794598-A246-1F70-E85A-2639C0559B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65" y="2872241"/>
            <a:ext cx="2919442" cy="1642186"/>
          </a:xfrm>
        </p:spPr>
      </p:pic>
      <p:pic>
        <p:nvPicPr>
          <p:cNvPr id="15" name="그림 14" descr="인간의 얼굴, 만화 영화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8F0F3C7C-2CA0-8440-4C40-8D6709C00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65" y="4593640"/>
            <a:ext cx="2919442" cy="1642186"/>
          </a:xfrm>
          <a:prstGeom prst="rect">
            <a:avLst/>
          </a:prstGeom>
        </p:spPr>
      </p:pic>
      <p:pic>
        <p:nvPicPr>
          <p:cNvPr id="17" name="그림 16" descr="인간의 얼굴, 일러스트레이션, 그림, 클립아트이(가) 표시된 사진&#10;&#10;자동 생성된 설명">
            <a:extLst>
              <a:ext uri="{FF2B5EF4-FFF2-40B4-BE49-F238E27FC236}">
                <a16:creationId xmlns:a16="http://schemas.microsoft.com/office/drawing/2014/main" id="{4B5DABD1-0227-BF1F-B193-0360E0CA9E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64" y="1150843"/>
            <a:ext cx="2919442" cy="164218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57E402D-D029-FCAD-FC40-80C60BBEB96B}"/>
              </a:ext>
            </a:extLst>
          </p:cNvPr>
          <p:cNvSpPr txBox="1"/>
          <p:nvPr/>
        </p:nvSpPr>
        <p:spPr>
          <a:xfrm>
            <a:off x="3573623" y="1199490"/>
            <a:ext cx="6438123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주인공의 시점에서 어떤 식으로 진행되는 지 보여주는 연출 그림이다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en-US" altLang="ko-KR" dirty="0"/>
              <a:t>1) </a:t>
            </a:r>
            <a:r>
              <a:rPr lang="ko-KR" altLang="en-US" dirty="0"/>
              <a:t>알코올을 그만 끊고 현실을 마주 보아야 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현재 망상에 빠져 기계성이 있고 그 곳에 있는 기계를 고쳐야 하니 빨리 약을 타달라고 하는 상황 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반대로 의사는 그런 것은 없고 현실을 마주 보아야 한다고 얘기하는 상황</a:t>
            </a:r>
            <a:endParaRPr lang="en-US" altLang="ko-KR" dirty="0"/>
          </a:p>
          <a:p>
            <a:r>
              <a:rPr lang="en-US" altLang="ko-KR" dirty="0"/>
              <a:t>2) </a:t>
            </a:r>
            <a:r>
              <a:rPr lang="ko-KR" altLang="en-US" dirty="0"/>
              <a:t>의사의 충고에도 자리를 박차고 나온다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3) </a:t>
            </a:r>
            <a:r>
              <a:rPr lang="ko-KR" altLang="en-US" dirty="0"/>
              <a:t>의사의 얘기는 다 헛소리이고</a:t>
            </a:r>
            <a:r>
              <a:rPr lang="en-US" altLang="ko-KR" dirty="0"/>
              <a:t>, </a:t>
            </a:r>
            <a:r>
              <a:rPr lang="ko-KR" altLang="en-US" dirty="0"/>
              <a:t>정말로 기계성은 있다고 주</a:t>
            </a:r>
            <a:r>
              <a:rPr lang="en-US" altLang="ko-KR" dirty="0"/>
              <a:t>   </a:t>
            </a:r>
            <a:r>
              <a:rPr lang="ko-KR" altLang="en-US" dirty="0"/>
              <a:t>장하며 게임이 시작된다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176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4D601-2664-D732-7643-D594FF2C7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장애물</a:t>
            </a:r>
            <a:r>
              <a:rPr lang="en-US" altLang="ko-KR" dirty="0"/>
              <a:t> &amp; </a:t>
            </a:r>
            <a:r>
              <a:rPr lang="ko-KR" altLang="en-US" dirty="0"/>
              <a:t>오브젝트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AB3989-2BC1-CA69-8C0E-699E1B4AA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536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8C0EED-670F-DD35-EBD4-B89E92E27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14" y="163789"/>
            <a:ext cx="10515600" cy="1325563"/>
          </a:xfrm>
        </p:spPr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3B1A34E-DED2-14F8-A3BC-81CB66458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753936"/>
              </p:ext>
            </p:extLst>
          </p:nvPr>
        </p:nvGraphicFramePr>
        <p:xfrm>
          <a:off x="656206" y="1585519"/>
          <a:ext cx="8128000" cy="4579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990">
                  <a:extLst>
                    <a:ext uri="{9D8B030D-6E8A-4147-A177-3AD203B41FA5}">
                      <a16:colId xmlns:a16="http://schemas.microsoft.com/office/drawing/2014/main" val="2171187671"/>
                    </a:ext>
                  </a:extLst>
                </a:gridCol>
                <a:gridCol w="6343010">
                  <a:extLst>
                    <a:ext uri="{9D8B030D-6E8A-4147-A177-3AD203B41FA5}">
                      <a16:colId xmlns:a16="http://schemas.microsoft.com/office/drawing/2014/main" val="179370387"/>
                    </a:ext>
                  </a:extLst>
                </a:gridCol>
              </a:tblGrid>
              <a:tr h="4997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644602"/>
                  </a:ext>
                </a:extLst>
              </a:tr>
              <a:tr h="4997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효과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캐릭터의 이동속도와 점프높이가 엄청 증가한다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138894"/>
                  </a:ext>
                </a:extLst>
              </a:tr>
              <a:tr h="4997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사용방법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인벤토리를 사용한 클릭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30711"/>
                  </a:ext>
                </a:extLst>
              </a:tr>
              <a:tr h="308043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스테이지 활용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술을 먹으면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이동 속도와 점프가 빨라지고 화면이 확대될 것</a:t>
                      </a:r>
                      <a:r>
                        <a:rPr lang="en-US" altLang="ko-KR" dirty="0"/>
                        <a:t>.</a:t>
                      </a:r>
                    </a:p>
                    <a:p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성 구조를 고치는 것은 곧 망상 속의 성을 완성하는 것</a:t>
                      </a:r>
                      <a:r>
                        <a:rPr lang="en-US" altLang="ko-KR" dirty="0"/>
                        <a:t>?</a:t>
                      </a:r>
                    </a:p>
                    <a:p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오히려 성을 망가뜨려야 진 엔딩에 다가가도록</a:t>
                      </a:r>
                      <a:r>
                        <a:rPr lang="en-US" altLang="ko-KR" dirty="0"/>
                        <a:t>?</a:t>
                      </a:r>
                    </a:p>
                    <a:p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스테이지를 진행할 수록 스테이지에 위스키를 많이 배치해서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위스키를 먹으면 점점 알코올 중독으로 인한 망상으로 현실을 잊게 되고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그렇게 진실을 알지 못한 채 급사한다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6022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3785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4BE717-39C3-DD03-5B71-C3796F98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스테이지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pic>
        <p:nvPicPr>
          <p:cNvPr id="5" name="내용 개체 틀 4" descr="하트, 밸렌타인데이, 카민, 예술이(가) 표시된 사진&#10;&#10;자동 생성된 설명">
            <a:extLst>
              <a:ext uri="{FF2B5EF4-FFF2-40B4-BE49-F238E27FC236}">
                <a16:creationId xmlns:a16="http://schemas.microsoft.com/office/drawing/2014/main" id="{D0E29301-9651-090B-B39B-79AD0E1AA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18" y="2133535"/>
            <a:ext cx="3323194" cy="1869297"/>
          </a:xfrm>
        </p:spPr>
      </p:pic>
      <p:pic>
        <p:nvPicPr>
          <p:cNvPr id="7" name="그림 6" descr="하트, 밸렌타인데이, 예술, 엠블럼이(가) 표시된 사진&#10;&#10;자동 생성된 설명">
            <a:extLst>
              <a:ext uri="{FF2B5EF4-FFF2-40B4-BE49-F238E27FC236}">
                <a16:creationId xmlns:a16="http://schemas.microsoft.com/office/drawing/2014/main" id="{E14216D3-A080-DD05-9AC8-89679CFE9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18" y="4002832"/>
            <a:ext cx="3323196" cy="18692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2D079E-8E37-DCD7-826A-DD54B70BF1E0}"/>
              </a:ext>
            </a:extLst>
          </p:cNvPr>
          <p:cNvSpPr txBox="1"/>
          <p:nvPr/>
        </p:nvSpPr>
        <p:spPr>
          <a:xfrm>
            <a:off x="3396343" y="2228671"/>
            <a:ext cx="4516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 하트는 줄어들 수록 </a:t>
            </a:r>
            <a:r>
              <a:rPr lang="ko-KR" altLang="en-US" dirty="0" err="1"/>
              <a:t>진엔딩에</a:t>
            </a:r>
            <a:r>
              <a:rPr lang="ko-KR" altLang="en-US" dirty="0"/>
              <a:t> 가까워 지기가 힘들다</a:t>
            </a:r>
            <a:r>
              <a:rPr lang="en-US" altLang="ko-KR" dirty="0"/>
              <a:t>.</a:t>
            </a:r>
            <a:r>
              <a:rPr lang="ko-KR" altLang="en-US" dirty="0"/>
              <a:t> 얼마나 본인이 의지를 갖고 현실을 </a:t>
            </a:r>
            <a:r>
              <a:rPr lang="ko-KR" altLang="en-US" dirty="0" err="1"/>
              <a:t>마주했냐라는</a:t>
            </a:r>
            <a:r>
              <a:rPr lang="ko-KR" altLang="en-US" dirty="0"/>
              <a:t> 의미를 가진 </a:t>
            </a:r>
            <a:r>
              <a:rPr lang="en-US" altLang="ko-KR" dirty="0"/>
              <a:t>UI </a:t>
            </a:r>
            <a:r>
              <a:rPr lang="ko-KR" altLang="en-US" dirty="0"/>
              <a:t>그래픽이다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2484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84E6B-E649-1008-ABF0-53E514EDB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타이틀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869C6B8-704A-41F5-6F38-ECDFAA8FC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742" y="1497431"/>
            <a:ext cx="6333978" cy="24400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ECA98D-84A3-7082-C089-5841A02AD90E}"/>
              </a:ext>
            </a:extLst>
          </p:cNvPr>
          <p:cNvSpPr txBox="1"/>
          <p:nvPr/>
        </p:nvSpPr>
        <p:spPr>
          <a:xfrm>
            <a:off x="7445829" y="1418253"/>
            <a:ext cx="39079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인게임</a:t>
            </a:r>
            <a:r>
              <a:rPr lang="ko-KR" altLang="en-US" dirty="0"/>
              <a:t> 내의 </a:t>
            </a:r>
            <a:r>
              <a:rPr lang="ko-KR" altLang="en-US" dirty="0" err="1"/>
              <a:t>스팀펑크</a:t>
            </a:r>
            <a:r>
              <a:rPr lang="ko-KR" altLang="en-US" dirty="0"/>
              <a:t> 컨셉을 살리기 위해서</a:t>
            </a:r>
            <a:r>
              <a:rPr lang="en-US" altLang="ko-KR" dirty="0"/>
              <a:t>, </a:t>
            </a:r>
            <a:r>
              <a:rPr lang="en-US" altLang="ko-KR" dirty="0" err="1"/>
              <a:t>ui</a:t>
            </a:r>
            <a:r>
              <a:rPr lang="ko-KR" altLang="en-US" dirty="0"/>
              <a:t>도 </a:t>
            </a:r>
            <a:r>
              <a:rPr lang="ko-KR" altLang="en-US" dirty="0" err="1"/>
              <a:t>스팀펑크처럼</a:t>
            </a:r>
            <a:r>
              <a:rPr lang="ko-KR" altLang="en-US" dirty="0"/>
              <a:t> 기획됨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5960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5706DA-BE32-DE4A-BA6A-70906FF96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A869A7-83C7-617C-9549-EB83FAD14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조작 방법은 좌우 이동과 카메라 좌우 이동</a:t>
            </a:r>
            <a:r>
              <a:rPr lang="en-US" altLang="ko-KR" dirty="0"/>
              <a:t>, </a:t>
            </a:r>
            <a:r>
              <a:rPr lang="ko-KR" altLang="en-US" dirty="0"/>
              <a:t>점프</a:t>
            </a:r>
            <a:r>
              <a:rPr lang="en-US" altLang="ko-KR" dirty="0"/>
              <a:t>, </a:t>
            </a:r>
            <a:r>
              <a:rPr lang="ko-KR" altLang="en-US" dirty="0"/>
              <a:t>공격</a:t>
            </a:r>
            <a:r>
              <a:rPr lang="en-US" altLang="ko-KR" dirty="0"/>
              <a:t>, </a:t>
            </a:r>
            <a:r>
              <a:rPr lang="ko-KR" altLang="en-US" dirty="0"/>
              <a:t>오브젝트 상호작용</a:t>
            </a:r>
            <a:r>
              <a:rPr lang="en-US" altLang="ko-KR" dirty="0"/>
              <a:t>, </a:t>
            </a:r>
            <a:r>
              <a:rPr lang="ko-KR" altLang="en-US" dirty="0"/>
              <a:t>밀기</a:t>
            </a:r>
            <a:r>
              <a:rPr lang="en-US" altLang="ko-KR" dirty="0"/>
              <a:t>, </a:t>
            </a:r>
            <a:r>
              <a:rPr lang="ko-KR" altLang="en-US" dirty="0"/>
              <a:t>인벤토리 등이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7683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A0D648-6C90-C098-42DC-06DCE213C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7AE961-CAF8-869F-50DD-695FBF22A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진행 목표</a:t>
            </a:r>
            <a:r>
              <a:rPr lang="en-US" altLang="ko-KR" dirty="0"/>
              <a:t>: </a:t>
            </a:r>
            <a:r>
              <a:rPr lang="ko-KR" altLang="en-US" dirty="0"/>
              <a:t>메인 동력실로 향하기 위해 문으로 향해 나가야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때 문으로 가기 위한 유저 동선을 유도할 필요가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7009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A2A3F5-5F94-DF69-2331-9E9161C7F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그림, 스케치, 예술이(가) 표시된 사진&#10;&#10;자동 생성된 설명">
            <a:extLst>
              <a:ext uri="{FF2B5EF4-FFF2-40B4-BE49-F238E27FC236}">
                <a16:creationId xmlns:a16="http://schemas.microsoft.com/office/drawing/2014/main" id="{9749302B-0706-AD1E-22E9-AFE14239C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7212"/>
            <a:ext cx="5071505" cy="285272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DB9BA7-74EE-62C4-D325-90893C420033}"/>
              </a:ext>
            </a:extLst>
          </p:cNvPr>
          <p:cNvSpPr txBox="1"/>
          <p:nvPr/>
        </p:nvSpPr>
        <p:spPr>
          <a:xfrm>
            <a:off x="6606073" y="1950098"/>
            <a:ext cx="4366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꿈의 성인 만큼</a:t>
            </a:r>
            <a:r>
              <a:rPr lang="en-US" altLang="ko-KR" dirty="0"/>
              <a:t> </a:t>
            </a:r>
            <a:r>
              <a:rPr lang="ko-KR" altLang="en-US" dirty="0"/>
              <a:t>정말 현실에 있을 수 없는 성을 그려서 타이틀 이미지로 선정함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338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DD3CC-3FFA-649D-AEAB-C947AB7D3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CC8220-E0C4-19D3-852E-F6A4712EA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ko-KR" altLang="en-US" dirty="0"/>
              <a:t>개요 </a:t>
            </a:r>
            <a:endParaRPr lang="en-US" altLang="ko-KR" dirty="0"/>
          </a:p>
          <a:p>
            <a:pPr lvl="1"/>
            <a:r>
              <a:rPr lang="ko-KR" altLang="en-US" dirty="0"/>
              <a:t>기획 의도</a:t>
            </a:r>
            <a:endParaRPr lang="en-US" altLang="ko-KR" dirty="0"/>
          </a:p>
          <a:p>
            <a:pPr lvl="1"/>
            <a:r>
              <a:rPr lang="ko-KR" altLang="en-US" dirty="0"/>
              <a:t>구성요소</a:t>
            </a:r>
            <a:endParaRPr lang="en-US" altLang="ko-KR" dirty="0"/>
          </a:p>
          <a:p>
            <a:r>
              <a:rPr lang="ko-KR" altLang="en-US" dirty="0"/>
              <a:t>컨셉 및 테마 </a:t>
            </a:r>
            <a:endParaRPr lang="en-US" altLang="ko-KR" dirty="0"/>
          </a:p>
          <a:p>
            <a:pPr lvl="1"/>
            <a:r>
              <a:rPr lang="ko-KR" altLang="en-US" dirty="0"/>
              <a:t>시놉시스</a:t>
            </a:r>
            <a:endParaRPr lang="en-US" altLang="ko-KR" dirty="0"/>
          </a:p>
          <a:p>
            <a:pPr lvl="1"/>
            <a:r>
              <a:rPr lang="ko-KR" altLang="en-US" dirty="0"/>
              <a:t>주요 캐릭터 및 배경</a:t>
            </a:r>
            <a:endParaRPr lang="en-US" altLang="ko-KR" dirty="0"/>
          </a:p>
          <a:p>
            <a:pPr lvl="1"/>
            <a:r>
              <a:rPr lang="ko-KR" altLang="en-US" dirty="0"/>
              <a:t>그래픽</a:t>
            </a:r>
            <a:endParaRPr lang="en-US" altLang="ko-KR" dirty="0"/>
          </a:p>
          <a:p>
            <a:pPr lvl="1"/>
            <a:r>
              <a:rPr lang="ko-KR" altLang="en-US" dirty="0"/>
              <a:t>장애물 및 오브젝트 소개</a:t>
            </a:r>
            <a:endParaRPr lang="en-US" altLang="ko-KR" dirty="0"/>
          </a:p>
          <a:p>
            <a:r>
              <a:rPr lang="ko-KR" altLang="en-US" dirty="0"/>
              <a:t>인터페이스</a:t>
            </a:r>
            <a:endParaRPr lang="en-US" altLang="ko-KR" dirty="0"/>
          </a:p>
          <a:p>
            <a:pPr lvl="1"/>
            <a:r>
              <a:rPr lang="ko-KR" altLang="en-US" dirty="0" err="1"/>
              <a:t>인게임</a:t>
            </a:r>
            <a:r>
              <a:rPr lang="en-US" altLang="ko-KR" dirty="0"/>
              <a:t>(</a:t>
            </a:r>
            <a:r>
              <a:rPr lang="ko-KR" altLang="en-US" dirty="0"/>
              <a:t>스테이지</a:t>
            </a:r>
            <a:r>
              <a:rPr lang="en-US" altLang="ko-KR" dirty="0"/>
              <a:t>) UI</a:t>
            </a:r>
          </a:p>
          <a:p>
            <a:pPr lvl="1"/>
            <a:r>
              <a:rPr lang="ko-KR" altLang="en-US" dirty="0"/>
              <a:t>타이틀 </a:t>
            </a:r>
            <a:r>
              <a:rPr lang="en-US" altLang="ko-KR" dirty="0"/>
              <a:t>UI</a:t>
            </a:r>
          </a:p>
          <a:p>
            <a:pPr lvl="1"/>
            <a:r>
              <a:rPr lang="ko-KR" altLang="en-US" dirty="0"/>
              <a:t>조작 방법</a:t>
            </a:r>
            <a:endParaRPr lang="en-US" altLang="ko-KR" dirty="0"/>
          </a:p>
          <a:p>
            <a:r>
              <a:rPr lang="ko-KR" altLang="en-US" dirty="0"/>
              <a:t>세부 설명 </a:t>
            </a:r>
            <a:endParaRPr lang="en-US" altLang="ko-KR" dirty="0"/>
          </a:p>
          <a:p>
            <a:pPr lvl="1"/>
            <a:r>
              <a:rPr lang="ko-KR" altLang="en-US" dirty="0"/>
              <a:t>유저 동선</a:t>
            </a:r>
            <a:endParaRPr lang="en-US" altLang="ko-KR" dirty="0"/>
          </a:p>
          <a:p>
            <a:pPr lvl="1"/>
            <a:r>
              <a:rPr lang="ko-KR" altLang="en-US" dirty="0"/>
              <a:t>오브젝트 배치</a:t>
            </a:r>
            <a:endParaRPr lang="en-US" altLang="ko-KR" dirty="0"/>
          </a:p>
          <a:p>
            <a:pPr lvl="1"/>
            <a:r>
              <a:rPr lang="ko-KR" altLang="en-US" dirty="0"/>
              <a:t>구간 난이도</a:t>
            </a:r>
            <a:endParaRPr lang="en-US" altLang="ko-KR" dirty="0"/>
          </a:p>
          <a:p>
            <a:pPr lvl="1"/>
            <a:r>
              <a:rPr lang="ko-KR" altLang="en-US" dirty="0"/>
              <a:t>클리어 조건</a:t>
            </a:r>
            <a:endParaRPr lang="en-US" altLang="ko-KR" dirty="0"/>
          </a:p>
          <a:p>
            <a:pPr lvl="1"/>
            <a:r>
              <a:rPr lang="ko-KR" altLang="en-US" dirty="0"/>
              <a:t>엔딩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71698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E3443B-0204-270B-B9D3-06904D1A3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기획의도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098CAE-6428-BFD6-0089-21BC7C962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01" y="1532010"/>
            <a:ext cx="10515600" cy="4351338"/>
          </a:xfrm>
        </p:spPr>
        <p:txBody>
          <a:bodyPr/>
          <a:lstStyle/>
          <a:p>
            <a:r>
              <a:rPr lang="ko-KR" altLang="en-US" dirty="0"/>
              <a:t>플레이어가 다양한 오브젝트와 상호작용하며 퍼즐을 풀어내도록 설계한다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퍼즐을 통한 유저의 두뇌 회전으로 프로젝트 주제인 </a:t>
            </a:r>
            <a:r>
              <a:rPr lang="en-US" altLang="ko-KR" dirty="0"/>
              <a:t>‘</a:t>
            </a:r>
            <a:r>
              <a:rPr lang="ko-KR" altLang="en-US" dirty="0"/>
              <a:t>회전</a:t>
            </a:r>
            <a:r>
              <a:rPr lang="en-US" altLang="ko-KR" dirty="0"/>
              <a:t>＇</a:t>
            </a:r>
            <a:r>
              <a:rPr lang="ko-KR" altLang="en-US" dirty="0"/>
              <a:t>을 느끼도록 설계한다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스토리의 컨셉으로 회전이라는 의미가 플레이어에게 전달되도록 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4050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83ADE6-AD47-3DE5-AEF3-335384A4E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66" y="158620"/>
            <a:ext cx="3269384" cy="655150"/>
          </a:xfrm>
        </p:spPr>
        <p:txBody>
          <a:bodyPr anchor="b">
            <a:normAutofit/>
          </a:bodyPr>
          <a:lstStyle/>
          <a:p>
            <a:r>
              <a:rPr lang="ko-KR" altLang="en-US" sz="3200" dirty="0"/>
              <a:t>초반 기획 컨셉</a:t>
            </a:r>
          </a:p>
        </p:txBody>
      </p:sp>
      <p:pic>
        <p:nvPicPr>
          <p:cNvPr id="1027" name="그림 1">
            <a:extLst>
              <a:ext uri="{FF2B5EF4-FFF2-40B4-BE49-F238E27FC236}">
                <a16:creationId xmlns:a16="http://schemas.microsoft.com/office/drawing/2014/main" id="{CDF0A5E6-675A-54DD-0C8E-65B447782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4088" y="1961874"/>
            <a:ext cx="3343333" cy="279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D06A5F-9381-4248-E75A-0A00A3D0F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94872" y="1306590"/>
            <a:ext cx="3343333" cy="410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3A8E85-E0C4-CD55-E337-74495887D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9176" y="1530220"/>
            <a:ext cx="4091978" cy="4451088"/>
          </a:xfrm>
        </p:spPr>
        <p:txBody>
          <a:bodyPr anchor="t">
            <a:normAutofit/>
          </a:bodyPr>
          <a:lstStyle/>
          <a:p>
            <a:r>
              <a:rPr lang="ko-KR" altLang="en-US" sz="2000" dirty="0"/>
              <a:t>플레이어가 맵 곳곳에 있는 장애물들을 건들이게 되면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맵이</a:t>
            </a:r>
            <a:r>
              <a:rPr lang="ko-KR" altLang="en-US" sz="2000" dirty="0"/>
              <a:t> 회전 하도록 만든다</a:t>
            </a:r>
            <a:r>
              <a:rPr lang="en-US" altLang="ko-KR" sz="2000" dirty="0"/>
              <a:t>. </a:t>
            </a:r>
            <a:r>
              <a:rPr lang="ko-KR" altLang="en-US" sz="2000" dirty="0"/>
              <a:t>전반적으로 </a:t>
            </a:r>
            <a:r>
              <a:rPr lang="ko-KR" altLang="en-US" sz="2000" dirty="0" err="1"/>
              <a:t>맵이</a:t>
            </a:r>
            <a:r>
              <a:rPr lang="ko-KR" altLang="en-US" sz="2000" dirty="0"/>
              <a:t> 회전하면서 플레이어가 회전하는 맵 속에서 성을 고치는 이야기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12B241C5-7E45-AD52-638D-31E8FD2BC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" y="6737460"/>
            <a:ext cx="12192000" cy="123364"/>
            <a:chOff x="1" y="6737460"/>
            <a:chExt cx="12192000" cy="123364"/>
          </a:xfrm>
        </p:grpSpPr>
        <p:sp>
          <p:nvSpPr>
            <p:cNvPr id="1033" name="Rectangle 1032">
              <a:extLst>
                <a:ext uri="{FF2B5EF4-FFF2-40B4-BE49-F238E27FC236}">
                  <a16:creationId xmlns:a16="http://schemas.microsoft.com/office/drawing/2014/main" id="{49503B28-6749-2F02-0050-2CC7D03CF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320" y="703141"/>
              <a:ext cx="123362" cy="12192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AC3DEE37-9CE7-622C-B750-66998EDC2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40559" y="4909383"/>
              <a:ext cx="123362" cy="3779520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77AE75A-1A30-0456-168B-7AEEAC496F06}"/>
              </a:ext>
            </a:extLst>
          </p:cNvPr>
          <p:cNvSpPr txBox="1"/>
          <p:nvPr/>
        </p:nvSpPr>
        <p:spPr>
          <a:xfrm>
            <a:off x="3141386" y="5509708"/>
            <a:ext cx="2306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초기 </a:t>
            </a:r>
            <a:r>
              <a:rPr lang="ko-KR" altLang="en-US" dirty="0" err="1"/>
              <a:t>컨셉아트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2732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D32865-6328-2358-B407-F66F41ABA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36728" cy="709176"/>
          </a:xfrm>
        </p:spPr>
        <p:txBody>
          <a:bodyPr/>
          <a:lstStyle/>
          <a:p>
            <a:r>
              <a:rPr lang="ko-KR" altLang="en-US" dirty="0"/>
              <a:t>기획 의도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AB02C4E-792D-CBEE-6C83-881A01D2E7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636191"/>
              </p:ext>
            </p:extLst>
          </p:nvPr>
        </p:nvGraphicFramePr>
        <p:xfrm>
          <a:off x="624306" y="709176"/>
          <a:ext cx="5315100" cy="48816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0663">
                  <a:extLst>
                    <a:ext uri="{9D8B030D-6E8A-4147-A177-3AD203B41FA5}">
                      <a16:colId xmlns:a16="http://schemas.microsoft.com/office/drawing/2014/main" val="1337154955"/>
                    </a:ext>
                  </a:extLst>
                </a:gridCol>
                <a:gridCol w="3934437">
                  <a:extLst>
                    <a:ext uri="{9D8B030D-6E8A-4147-A177-3AD203B41FA5}">
                      <a16:colId xmlns:a16="http://schemas.microsoft.com/office/drawing/2014/main" val="1979035900"/>
                    </a:ext>
                  </a:extLst>
                </a:gridCol>
              </a:tblGrid>
              <a:tr h="301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게임제목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WHISKEY(</a:t>
                      </a:r>
                      <a:r>
                        <a:rPr lang="ko-KR" altLang="en-US" sz="1200" dirty="0"/>
                        <a:t>위스키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8697466"/>
                  </a:ext>
                </a:extLst>
              </a:tr>
              <a:tr h="42431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타이틀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이미지 우측 참고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146839"/>
                  </a:ext>
                </a:extLst>
              </a:tr>
              <a:tr h="301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어드벤쳐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퍼즐 게임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105090"/>
                  </a:ext>
                </a:extLst>
              </a:tr>
              <a:tr h="301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플레이 타임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4</a:t>
                      </a:r>
                      <a:r>
                        <a:rPr lang="ko-KR" altLang="en-US" sz="1200" dirty="0"/>
                        <a:t>분</a:t>
                      </a:r>
                      <a:r>
                        <a:rPr lang="en-US" altLang="ko-KR" sz="1200" dirty="0"/>
                        <a:t>?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792959"/>
                  </a:ext>
                </a:extLst>
              </a:tr>
              <a:tr h="301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플랫폼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PC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24910"/>
                  </a:ext>
                </a:extLst>
              </a:tr>
              <a:tr h="9123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의도 및 목적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플레이어가 다양한 오브젝트와 상호작용하며 퍼즐을 풀어내고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지속적으로 구조가 변하는 맵 속에서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유저가 조금 더 변칙적인 움직임을 해내고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여러 생각을 하면서 플레이하는 흥미를 유발하는데 목적이 있다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198121"/>
                  </a:ext>
                </a:extLst>
              </a:tr>
              <a:tr h="10166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게임 목표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맵 곳곳에 배치된 장애물들을 지나쳐서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성 내부의 기계들을 돌리고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부품을 회수하여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메인 엔진을 고친다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엔딩이 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가지라서 최종적인 목표는 똑같지만 캐릭터의 정체성이 달라진다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  <a:p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539264"/>
                  </a:ext>
                </a:extLst>
              </a:tr>
              <a:tr h="13243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게임 방식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위스키를 사용할 경우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맵의</a:t>
                      </a:r>
                      <a:r>
                        <a:rPr lang="ko-KR" altLang="en-US" sz="1200" dirty="0"/>
                        <a:t> 전반적인 퍼즐들을 이용할 필요가 없어진다</a:t>
                      </a:r>
                      <a:r>
                        <a:rPr lang="en-US" altLang="ko-KR" sz="1200" dirty="0"/>
                        <a:t>..</a:t>
                      </a:r>
                    </a:p>
                    <a:p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일반적으로 플레이할 경우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퍼즐을 푸는 방법에 대해 연구하고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맵을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지나가야한다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061799"/>
                  </a:ext>
                </a:extLst>
              </a:tr>
            </a:tbl>
          </a:graphicData>
        </a:graphic>
      </p:graphicFrame>
      <p:pic>
        <p:nvPicPr>
          <p:cNvPr id="7" name="그림 6" descr="만화 영화, 하늘, 스크린샷이(가) 표시된 사진&#10;&#10;자동 생성된 설명">
            <a:extLst>
              <a:ext uri="{FF2B5EF4-FFF2-40B4-BE49-F238E27FC236}">
                <a16:creationId xmlns:a16="http://schemas.microsoft.com/office/drawing/2014/main" id="{159A76B2-BA2E-90B9-A9C5-1A939C9A8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391" y="709176"/>
            <a:ext cx="5154548" cy="28994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AC27D2-F1F3-8118-549E-9AAA5CB4FA06}"/>
              </a:ext>
            </a:extLst>
          </p:cNvPr>
          <p:cNvSpPr txBox="1"/>
          <p:nvPr/>
        </p:nvSpPr>
        <p:spPr>
          <a:xfrm>
            <a:off x="6252596" y="3608610"/>
            <a:ext cx="2412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타이틀 이미지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9995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D32865-6328-2358-B407-F66F41ABA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구성 요소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24825EC6-2684-D4CC-00C7-65AF6865C5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4867925"/>
              </p:ext>
            </p:extLst>
          </p:nvPr>
        </p:nvGraphicFramePr>
        <p:xfrm>
          <a:off x="920349" y="1595062"/>
          <a:ext cx="5257800" cy="353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3185">
                  <a:extLst>
                    <a:ext uri="{9D8B030D-6E8A-4147-A177-3AD203B41FA5}">
                      <a16:colId xmlns:a16="http://schemas.microsoft.com/office/drawing/2014/main" val="2004285523"/>
                    </a:ext>
                  </a:extLst>
                </a:gridCol>
                <a:gridCol w="3384615">
                  <a:extLst>
                    <a:ext uri="{9D8B030D-6E8A-4147-A177-3AD203B41FA5}">
                      <a16:colId xmlns:a16="http://schemas.microsoft.com/office/drawing/2014/main" val="28411832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57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스테이지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지하 기계실 </a:t>
                      </a: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839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스테이지 넘버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 </a:t>
                      </a:r>
                      <a:r>
                        <a:rPr lang="ko-KR" altLang="en-US" sz="1400" dirty="0"/>
                        <a:t>스테이지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966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입장 방식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게임 연출 후 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291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스테이지 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X: 22 , Y: 20 , Z: 100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415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플레이 타임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910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기획 의도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가장 기본적인 이동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점프 그리고 오브젝트와의 상호작용을 학습시킨다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게임의 궁극적인 목표와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방향성을 제시한다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캐릭터의 대사로 앞으로의 전개를 기대하게 만든다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84006"/>
                  </a:ext>
                </a:extLst>
              </a:tr>
            </a:tbl>
          </a:graphicData>
        </a:graphic>
      </p:graphicFrame>
      <p:pic>
        <p:nvPicPr>
          <p:cNvPr id="6" name="그림 5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0668DCC1-AAC7-D95B-C80B-CD60B7EC7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482" y="452290"/>
            <a:ext cx="3483870" cy="1744305"/>
          </a:xfrm>
          <a:prstGeom prst="rect">
            <a:avLst/>
          </a:prstGeom>
        </p:spPr>
      </p:pic>
      <p:pic>
        <p:nvPicPr>
          <p:cNvPr id="9" name="그림 8" descr="스크린샷, 라인이(가) 표시된 사진&#10;&#10;자동 생성된 설명">
            <a:extLst>
              <a:ext uri="{FF2B5EF4-FFF2-40B4-BE49-F238E27FC236}">
                <a16:creationId xmlns:a16="http://schemas.microsoft.com/office/drawing/2014/main" id="{D876D330-8829-B3C1-2C88-CFD3FED96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482" y="2283760"/>
            <a:ext cx="3483870" cy="1920138"/>
          </a:xfrm>
          <a:prstGeom prst="rect">
            <a:avLst/>
          </a:prstGeom>
        </p:spPr>
      </p:pic>
      <p:pic>
        <p:nvPicPr>
          <p:cNvPr id="13" name="그림 12" descr="스크린샷, 만화 영화, 디자인, 예술이(가) 표시된 사진&#10;&#10;자동 생성된 설명">
            <a:extLst>
              <a:ext uri="{FF2B5EF4-FFF2-40B4-BE49-F238E27FC236}">
                <a16:creationId xmlns:a16="http://schemas.microsoft.com/office/drawing/2014/main" id="{66B1D4E1-C420-FF24-C322-385979A936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482" y="4291063"/>
            <a:ext cx="3483870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98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D32865-6328-2358-B407-F66F41ABA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구성 요소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24825EC6-2684-D4CC-00C7-65AF6865C5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4123096"/>
              </p:ext>
            </p:extLst>
          </p:nvPr>
        </p:nvGraphicFramePr>
        <p:xfrm>
          <a:off x="920349" y="1595062"/>
          <a:ext cx="5257800" cy="353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3185">
                  <a:extLst>
                    <a:ext uri="{9D8B030D-6E8A-4147-A177-3AD203B41FA5}">
                      <a16:colId xmlns:a16="http://schemas.microsoft.com/office/drawing/2014/main" val="2004285523"/>
                    </a:ext>
                  </a:extLst>
                </a:gridCol>
                <a:gridCol w="3384615">
                  <a:extLst>
                    <a:ext uri="{9D8B030D-6E8A-4147-A177-3AD203B41FA5}">
                      <a16:colId xmlns:a16="http://schemas.microsoft.com/office/drawing/2014/main" val="28411832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57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스테이지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망가진 부동력실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839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스테이지 넘버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 </a:t>
                      </a:r>
                      <a:r>
                        <a:rPr lang="ko-KR" altLang="en-US" sz="1400" dirty="0"/>
                        <a:t>스테이지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966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입장 방식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 </a:t>
                      </a:r>
                      <a:r>
                        <a:rPr lang="ko-KR" altLang="en-US" sz="1400" dirty="0"/>
                        <a:t>스테이지 클리어 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291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스테이지 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X: 44 , Y: 40 , Z: 200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415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플레이 타임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910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기획 의도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- 1 </a:t>
                      </a:r>
                      <a:r>
                        <a:rPr lang="ko-KR" altLang="en-US" sz="1400" dirty="0"/>
                        <a:t>스테이지에서 학습했던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장애물을 토대로 더욱 심화된 난이도로 설정한다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흥미로운 장애물과 오브젝트 배치로 퍼즐의 재미를 준다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본격적으로 회전을 이용하여 스테이지를 나아가도록 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84006"/>
                  </a:ext>
                </a:extLst>
              </a:tr>
            </a:tbl>
          </a:graphicData>
        </a:graphic>
      </p:graphicFrame>
      <p:pic>
        <p:nvPicPr>
          <p:cNvPr id="8" name="그림 7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5BB5FEE5-0994-03B7-EEB6-2F79A684E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482" y="452290"/>
            <a:ext cx="3483870" cy="1755199"/>
          </a:xfrm>
          <a:prstGeom prst="rect">
            <a:avLst/>
          </a:prstGeom>
        </p:spPr>
      </p:pic>
      <p:pic>
        <p:nvPicPr>
          <p:cNvPr id="14" name="그림 13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C29D7EE5-DD38-41EE-65EC-D4C87C131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482" y="2294654"/>
            <a:ext cx="3483870" cy="1755199"/>
          </a:xfrm>
          <a:prstGeom prst="rect">
            <a:avLst/>
          </a:prstGeom>
        </p:spPr>
      </p:pic>
      <p:pic>
        <p:nvPicPr>
          <p:cNvPr id="16" name="그림 15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68CAF360-C7FA-5E6A-8B06-DE26F5CF5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482" y="4137018"/>
            <a:ext cx="3483870" cy="22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51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D32865-6328-2358-B407-F66F41ABA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구성 요소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24825EC6-2684-D4CC-00C7-65AF6865C5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710136"/>
              </p:ext>
            </p:extLst>
          </p:nvPr>
        </p:nvGraphicFramePr>
        <p:xfrm>
          <a:off x="920349" y="1595062"/>
          <a:ext cx="5257800" cy="3743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3185">
                  <a:extLst>
                    <a:ext uri="{9D8B030D-6E8A-4147-A177-3AD203B41FA5}">
                      <a16:colId xmlns:a16="http://schemas.microsoft.com/office/drawing/2014/main" val="2004285523"/>
                    </a:ext>
                  </a:extLst>
                </a:gridCol>
                <a:gridCol w="3384615">
                  <a:extLst>
                    <a:ext uri="{9D8B030D-6E8A-4147-A177-3AD203B41FA5}">
                      <a16:colId xmlns:a16="http://schemas.microsoft.com/office/drawing/2014/main" val="28411832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57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스테이지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메인 </a:t>
                      </a:r>
                      <a:r>
                        <a:rPr lang="ko-KR" altLang="en-US" sz="1400" dirty="0" err="1"/>
                        <a:t>동력실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839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스테이지 넘버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 </a:t>
                      </a:r>
                      <a:r>
                        <a:rPr lang="ko-KR" altLang="en-US" sz="1400" dirty="0"/>
                        <a:t>스테이지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966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입장 방식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 </a:t>
                      </a:r>
                      <a:r>
                        <a:rPr lang="ko-KR" altLang="en-US" sz="1400" dirty="0"/>
                        <a:t>스테이지 클리어 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291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스테이지 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X: 44 , Y: 40 , Z: 200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415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플레이 타임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910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기획 의도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빠른 두뇌 회전을 필요로 하는 스테이지로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플레이어의 뒤를 쫓아 오는 장애물을 배치하여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빠르게 퍼즐을 풀고 나아가도록 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지속적으로 회전을 사용하여 위기사항임을 직면 시키고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 빠르게 스테이지를 나아가게끔 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84006"/>
                  </a:ext>
                </a:extLst>
              </a:tr>
            </a:tbl>
          </a:graphicData>
        </a:graphic>
      </p:graphicFrame>
      <p:pic>
        <p:nvPicPr>
          <p:cNvPr id="8" name="그림 7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5BB5FEE5-0994-03B7-EEB6-2F79A684E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482" y="452290"/>
            <a:ext cx="3483870" cy="1755199"/>
          </a:xfrm>
          <a:prstGeom prst="rect">
            <a:avLst/>
          </a:prstGeom>
        </p:spPr>
      </p:pic>
      <p:pic>
        <p:nvPicPr>
          <p:cNvPr id="14" name="그림 13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C29D7EE5-DD38-41EE-65EC-D4C87C131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482" y="2294654"/>
            <a:ext cx="3483870" cy="1755199"/>
          </a:xfrm>
          <a:prstGeom prst="rect">
            <a:avLst/>
          </a:prstGeom>
        </p:spPr>
      </p:pic>
      <p:pic>
        <p:nvPicPr>
          <p:cNvPr id="16" name="그림 15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68CAF360-C7FA-5E6A-8B06-DE26F5CF5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482" y="4137018"/>
            <a:ext cx="3483870" cy="22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39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1B484E-EDCB-5B0D-AE40-8473B44AB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시놉시스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8CDB51-7187-3984-71EE-332CF90CC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주인공</a:t>
            </a:r>
            <a:r>
              <a:rPr lang="en-US" altLang="ko-KR" dirty="0"/>
              <a:t>(Key)</a:t>
            </a:r>
            <a:r>
              <a:rPr lang="ko-KR" altLang="en-US" dirty="0"/>
              <a:t>은 기계 공장에서 일을 하던 기계 기술자였다</a:t>
            </a:r>
            <a:r>
              <a:rPr lang="en-US" altLang="ko-KR" dirty="0"/>
              <a:t>. </a:t>
            </a:r>
            <a:r>
              <a:rPr lang="ko-KR" altLang="en-US" dirty="0"/>
              <a:t>하지만 그의 돈벌이는 그렇게 좋지 않았는데</a:t>
            </a:r>
            <a:r>
              <a:rPr lang="en-US" altLang="ko-KR" dirty="0"/>
              <a:t>,</a:t>
            </a:r>
            <a:r>
              <a:rPr lang="ko-KR" altLang="en-US" dirty="0"/>
              <a:t> 그럼에도 그는 그의 딸과 함께 웃는 얼굴을 잊지 않고</a:t>
            </a:r>
            <a:r>
              <a:rPr lang="en-US" altLang="ko-KR" dirty="0"/>
              <a:t>, </a:t>
            </a:r>
            <a:r>
              <a:rPr lang="ko-KR" altLang="en-US" dirty="0"/>
              <a:t>나름의 행복을 지켜가며 살아가고 있었다</a:t>
            </a:r>
            <a:r>
              <a:rPr lang="en-US" altLang="ko-KR" dirty="0"/>
              <a:t>. </a:t>
            </a:r>
            <a:r>
              <a:rPr lang="ko-KR" altLang="en-US" dirty="0"/>
              <a:t>그러나 가정 형편과 그의 학벌이 문제가 되며 성인이 된 이후에 그의 딸의 미래가 심히 걱정이 될 수밖에 없었다</a:t>
            </a:r>
            <a:r>
              <a:rPr lang="en-US" altLang="ko-KR" dirty="0"/>
              <a:t>. </a:t>
            </a:r>
            <a:r>
              <a:rPr lang="ko-KR" altLang="en-US" dirty="0"/>
              <a:t>그 때</a:t>
            </a:r>
            <a:r>
              <a:rPr lang="en-US" altLang="ko-KR" dirty="0"/>
              <a:t> </a:t>
            </a:r>
            <a:r>
              <a:rPr lang="ko-KR" altLang="en-US" dirty="0"/>
              <a:t>자신의 이득을 위해서는 남에게 어떤 피해가 가도 상관 없는 무자비한 시장은 그런 그들의 사정을 이용하여</a:t>
            </a:r>
            <a:r>
              <a:rPr lang="en-US" altLang="ko-KR" dirty="0"/>
              <a:t>, </a:t>
            </a:r>
            <a:r>
              <a:rPr lang="ko-KR" altLang="en-US" dirty="0"/>
              <a:t>그에게 자신의 별장과 개인 사업을 위한 발판을 만드는 것에 협조하도록 요구하고</a:t>
            </a:r>
            <a:r>
              <a:rPr lang="en-US" altLang="ko-KR" dirty="0"/>
              <a:t>, </a:t>
            </a:r>
            <a:r>
              <a:rPr lang="ko-KR" altLang="en-US" dirty="0"/>
              <a:t>그 대신 딸의 진로를 위한 길은 열어주겠다며</a:t>
            </a:r>
            <a:r>
              <a:rPr lang="en-US" altLang="ko-KR" dirty="0"/>
              <a:t>, </a:t>
            </a:r>
            <a:r>
              <a:rPr lang="ko-KR" altLang="en-US" dirty="0"/>
              <a:t>그를 꼬드겼다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그렇게 그는 자신의 공장의 사장 겸 마을의 이장에게 딸의 창창한 앞 날을 위해 그의 더러운 요구와 부당한 대우를 받으며</a:t>
            </a:r>
            <a:r>
              <a:rPr lang="en-US" altLang="ko-KR" dirty="0"/>
              <a:t>, 10</a:t>
            </a:r>
            <a:r>
              <a:rPr lang="ko-KR" altLang="en-US" dirty="0"/>
              <a:t>년을 지낸다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그런 오랜 시간들은 한 사람을 바뀌게 만들었다</a:t>
            </a:r>
            <a:r>
              <a:rPr lang="en-US" altLang="ko-KR" dirty="0"/>
              <a:t>. </a:t>
            </a:r>
            <a:r>
              <a:rPr lang="ko-KR" altLang="en-US" dirty="0"/>
              <a:t>그는 원래 남들을 잘 챙기고</a:t>
            </a:r>
            <a:r>
              <a:rPr lang="en-US" altLang="ko-KR" dirty="0"/>
              <a:t>, </a:t>
            </a:r>
            <a:r>
              <a:rPr lang="ko-KR" altLang="en-US" dirty="0"/>
              <a:t>부족한 이도 이끌어 가는 사람이었으나</a:t>
            </a:r>
            <a:r>
              <a:rPr lang="en-US" altLang="ko-KR" dirty="0"/>
              <a:t> </a:t>
            </a:r>
            <a:r>
              <a:rPr lang="ko-KR" altLang="en-US" dirty="0"/>
              <a:t>어느 새 부터 사람을 마구 부려먹고</a:t>
            </a:r>
            <a:r>
              <a:rPr lang="en-US" altLang="ko-KR" dirty="0"/>
              <a:t>, </a:t>
            </a:r>
            <a:r>
              <a:rPr lang="ko-KR" altLang="en-US" dirty="0"/>
              <a:t>윽박지르며</a:t>
            </a:r>
            <a:r>
              <a:rPr lang="en-US" altLang="ko-KR" dirty="0"/>
              <a:t>, </a:t>
            </a:r>
            <a:r>
              <a:rPr lang="ko-KR" altLang="en-US" dirty="0"/>
              <a:t>자재를 빼돌리는 등의 행동을 하며 심지어는</a:t>
            </a:r>
            <a:r>
              <a:rPr lang="en-US" altLang="ko-KR" dirty="0"/>
              <a:t> </a:t>
            </a:r>
            <a:r>
              <a:rPr lang="ko-KR" altLang="en-US" dirty="0"/>
              <a:t>심한 알코올 중독까지 생기며</a:t>
            </a:r>
            <a:r>
              <a:rPr lang="en-US" altLang="ko-KR" dirty="0"/>
              <a:t> </a:t>
            </a:r>
            <a:r>
              <a:rPr lang="ko-KR" altLang="en-US" dirty="0"/>
              <a:t>가정에도 소홀해졌다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결국 이런 행동들은 여러 문제들을 나았고</a:t>
            </a:r>
            <a:r>
              <a:rPr lang="en-US" altLang="ko-KR" dirty="0"/>
              <a:t>, </a:t>
            </a:r>
            <a:r>
              <a:rPr lang="ko-KR" altLang="en-US" dirty="0"/>
              <a:t>결국 공장사고로 이어졌다</a:t>
            </a:r>
            <a:r>
              <a:rPr lang="en-US" altLang="ko-KR" dirty="0"/>
              <a:t>. </a:t>
            </a:r>
            <a:r>
              <a:rPr lang="ko-KR" altLang="en-US" dirty="0"/>
              <a:t>이유는 너무 과하게 돌려버린 공장 기계들이었고</a:t>
            </a:r>
            <a:r>
              <a:rPr lang="en-US" altLang="ko-KR" dirty="0"/>
              <a:t>, </a:t>
            </a:r>
            <a:r>
              <a:rPr lang="ko-KR" altLang="en-US" dirty="0"/>
              <a:t>결국 모두가 바닥으로 나앉어야 할 신세가 된 판에 공장 직원들 앞에서 </a:t>
            </a:r>
            <a:r>
              <a:rPr lang="en-US" altLang="ko-KR" dirty="0"/>
              <a:t>“</a:t>
            </a:r>
            <a:r>
              <a:rPr lang="ko-KR" altLang="en-US" dirty="0"/>
              <a:t>쓸모 없는 것들</a:t>
            </a:r>
            <a:r>
              <a:rPr lang="en-US" altLang="ko-KR" dirty="0"/>
              <a:t>＂</a:t>
            </a:r>
            <a:r>
              <a:rPr lang="ko-KR" altLang="en-US" dirty="0"/>
              <a:t>이라는 망언을 해버렸고</a:t>
            </a:r>
            <a:r>
              <a:rPr lang="en-US" altLang="ko-KR" dirty="0"/>
              <a:t>, </a:t>
            </a:r>
            <a:r>
              <a:rPr lang="ko-KR" altLang="en-US" dirty="0"/>
              <a:t>결국 그와 함께 오랫동안 일했던 동료들도 질색하며 그에게서 등을 돌리고</a:t>
            </a:r>
            <a:r>
              <a:rPr lang="en-US" altLang="ko-KR" dirty="0"/>
              <a:t>, </a:t>
            </a:r>
            <a:r>
              <a:rPr lang="ko-KR" altLang="en-US" dirty="0"/>
              <a:t>그 충격들로 딸에게 손찌검을 해버렸고</a:t>
            </a:r>
            <a:r>
              <a:rPr lang="en-US" altLang="ko-KR" dirty="0"/>
              <a:t>, </a:t>
            </a:r>
            <a:r>
              <a:rPr lang="ko-KR" altLang="en-US" dirty="0"/>
              <a:t>그의 딸이 </a:t>
            </a:r>
            <a:r>
              <a:rPr lang="en-US" altLang="ko-KR" dirty="0"/>
              <a:t>“</a:t>
            </a:r>
            <a:r>
              <a:rPr lang="ko-KR" altLang="en-US" dirty="0"/>
              <a:t>이러지 말고 차라리 병원을 가</a:t>
            </a:r>
            <a:r>
              <a:rPr lang="en-US" altLang="ko-KR" dirty="0"/>
              <a:t>..!”</a:t>
            </a:r>
            <a:r>
              <a:rPr lang="ko-KR" altLang="en-US" dirty="0"/>
              <a:t>라고 말하며 집을 나가버리면서</a:t>
            </a:r>
            <a:r>
              <a:rPr lang="en-US" altLang="ko-KR" dirty="0"/>
              <a:t>, </a:t>
            </a:r>
            <a:r>
              <a:rPr lang="ko-KR" altLang="en-US" dirty="0"/>
              <a:t>알코올에 과 의존하게 되었고</a:t>
            </a:r>
            <a:r>
              <a:rPr lang="en-US" altLang="ko-KR" dirty="0"/>
              <a:t>, </a:t>
            </a:r>
            <a:r>
              <a:rPr lang="ko-KR" altLang="en-US" dirty="0"/>
              <a:t>결국 자신이 했던 실수와 만행들을 현실로 마주할 자신이 없어서 후회와 옛 추억이 담긴 기계성을 만들어 자신만의 세상에 갇혀버린다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562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1185</Words>
  <Application>Microsoft Office PowerPoint</Application>
  <PresentationFormat>와이드스크린</PresentationFormat>
  <Paragraphs>159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맑은 고딕</vt:lpstr>
      <vt:lpstr>Arial</vt:lpstr>
      <vt:lpstr>Broadcast Matter</vt:lpstr>
      <vt:lpstr>Office 테마</vt:lpstr>
      <vt:lpstr>WHISKEY WhIsKey</vt:lpstr>
      <vt:lpstr>목차</vt:lpstr>
      <vt:lpstr>기획의도</vt:lpstr>
      <vt:lpstr>초반 기획 컨셉</vt:lpstr>
      <vt:lpstr>기획 의도</vt:lpstr>
      <vt:lpstr>구성 요소</vt:lpstr>
      <vt:lpstr>구성 요소</vt:lpstr>
      <vt:lpstr>구성 요소</vt:lpstr>
      <vt:lpstr>시놉시스</vt:lpstr>
      <vt:lpstr>주요 캐릭터 및 배경</vt:lpstr>
      <vt:lpstr>그래픽 (연출)</vt:lpstr>
      <vt:lpstr>장애물 &amp; 오브젝트 소개</vt:lpstr>
      <vt:lpstr>PowerPoint 프레젠테이션</vt:lpstr>
      <vt:lpstr>스테이지 UI</vt:lpstr>
      <vt:lpstr>타이틀 UI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WHISKEY</dc:title>
  <dc:creator>재형 박</dc:creator>
  <cp:lastModifiedBy>재형 박</cp:lastModifiedBy>
  <cp:revision>2</cp:revision>
  <dcterms:created xsi:type="dcterms:W3CDTF">2023-10-29T07:25:13Z</dcterms:created>
  <dcterms:modified xsi:type="dcterms:W3CDTF">2023-10-31T20:51:38Z</dcterms:modified>
</cp:coreProperties>
</file>